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57" r:id="rId3"/>
    <p:sldId id="258" r:id="rId4"/>
    <p:sldId id="260" r:id="rId5"/>
    <p:sldId id="266" r:id="rId6"/>
    <p:sldId id="261" r:id="rId7"/>
    <p:sldId id="262" r:id="rId8"/>
    <p:sldId id="264" r:id="rId9"/>
    <p:sldId id="265" r:id="rId10"/>
    <p:sldId id="268" r:id="rId11"/>
    <p:sldId id="267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1253" y="-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50803DA-9155-4915-A368-00F989C2952F}" type="datetimeFigureOut">
              <a:rPr lang="ru-RU" smtClean="0"/>
              <a:pPr/>
              <a:t>28.01.2023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5D29373-89CE-40ED-954F-7517E7B8247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28.01.2023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28.01.2023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28.01.2023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28.01.2023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28.01.2023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28.01.2023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28.01.2023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28.01.2023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28.01.2023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28.01.2023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28.01.2023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28.01.2023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tvoyrebenok.ru/origami.shtml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geometry2006.narod.ru/Lessons/Lessons.htm" TargetMode="External"/><Relationship Id="rId5" Type="http://schemas.openxmlformats.org/officeDocument/2006/relationships/hyperlink" Target="http://ilib.mccme.ru/pdf/kukin.pdf" TargetMode="External"/><Relationship Id="rId4" Type="http://schemas.openxmlformats.org/officeDocument/2006/relationships/hyperlink" Target="http://origami-/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2796611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46038"/>
            <a:ext cx="9144000" cy="6904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2000232" y="2428868"/>
            <a:ext cx="5788124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dirty="0" smtClean="0">
                <a:solidFill>
                  <a:srgbClr val="FF0000"/>
                </a:solidFill>
              </a:rPr>
              <a:t>«</a:t>
            </a:r>
            <a:r>
              <a:rPr lang="ru-RU" sz="3600" u="sng" dirty="0" smtClean="0">
                <a:solidFill>
                  <a:srgbClr val="FF0000"/>
                </a:solidFill>
              </a:rPr>
              <a:t>Геометрия вокруг нас»</a:t>
            </a:r>
            <a:r>
              <a:rPr lang="ru-RU" sz="3600" dirty="0" smtClean="0">
                <a:solidFill>
                  <a:srgbClr val="FF0000"/>
                </a:solidFill>
              </a:rPr>
              <a:t> </a:t>
            </a:r>
            <a:endParaRPr lang="ru-RU" sz="3600" b="1" i="1" cap="none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635896" y="188640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215074" y="5661248"/>
            <a:ext cx="2643206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Выполнил</a:t>
            </a:r>
          </a:p>
          <a:p>
            <a:pPr algn="ctr"/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Мари В.В.</a:t>
            </a:r>
            <a:endParaRPr lang="ru-RU" sz="24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2796611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904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785786" y="260648"/>
            <a:ext cx="7143800" cy="36009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i="1" cap="none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Вывод</a:t>
            </a:r>
          </a:p>
          <a:p>
            <a:pPr algn="ctr"/>
            <a:endParaRPr lang="ru-RU" sz="4400" b="1" i="1" cap="none" spc="50" dirty="0" smtClean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800" dirty="0" smtClean="0"/>
              <a:t>Геометрия развивает логическое мышление, целеустремлённость, воображение, умение находить выход из любых ситуаций. Мы на </a:t>
            </a:r>
            <a:r>
              <a:rPr lang="ru-RU" sz="2800" dirty="0" smtClean="0"/>
              <a:t>занятиях убедились, </a:t>
            </a:r>
            <a:r>
              <a:rPr lang="ru-RU" sz="2800" dirty="0" smtClean="0"/>
              <a:t>что геометрия просто необходима в жизни, быту и профессиях.</a:t>
            </a:r>
            <a:endParaRPr lang="ru-RU" sz="2800" b="1" i="1" cap="none" spc="50" dirty="0">
              <a:ln w="11430"/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1475656" y="908720"/>
            <a:ext cx="6948264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2796611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904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395536" y="476672"/>
            <a:ext cx="8280920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Список литературы</a:t>
            </a:r>
          </a:p>
          <a:p>
            <a:r>
              <a:rPr lang="ru-RU" sz="2000" dirty="0" smtClean="0"/>
              <a:t>1 .Занимательная геометрия. Автор: Я. И. Перельман . Издательство: </a:t>
            </a:r>
            <a:r>
              <a:rPr lang="ru-RU" sz="2000" dirty="0" err="1" smtClean="0"/>
              <a:t>Римис</a:t>
            </a:r>
            <a:r>
              <a:rPr lang="ru-RU" sz="2000" dirty="0" smtClean="0"/>
              <a:t> 2.Л.С. </a:t>
            </a:r>
            <a:r>
              <a:rPr lang="ru-RU" sz="2000" dirty="0" err="1" smtClean="0"/>
              <a:t>Атанасян</a:t>
            </a:r>
            <a:r>
              <a:rPr lang="ru-RU" sz="2000" dirty="0" smtClean="0"/>
              <a:t>, В.Ф. Бутузов, С.Б. Кадомцев «Геометрия 7-9 классы». Издательство «Просвещение» 2013 год.</a:t>
            </a:r>
          </a:p>
          <a:p>
            <a:r>
              <a:rPr lang="ru-RU" sz="2000" dirty="0" smtClean="0"/>
              <a:t>3. Березин В.Н. и др. Сборник задач для факультативных и внеклассных занятий по математике: книга для учителя. – М.: Просвещение, 1985. 175 с.</a:t>
            </a:r>
          </a:p>
          <a:p>
            <a:r>
              <a:rPr lang="ru-RU" sz="2000" b="1" dirty="0" smtClean="0"/>
              <a:t>Интернет- ресурсы</a:t>
            </a:r>
            <a:r>
              <a:rPr lang="ru-RU" sz="2000" dirty="0" smtClean="0"/>
              <a:t>:</a:t>
            </a:r>
            <a:endParaRPr lang="ru-RU" sz="2000" b="1" u="sng" dirty="0" smtClean="0"/>
          </a:p>
          <a:p>
            <a:r>
              <a:rPr lang="ru-RU" sz="2000" dirty="0" smtClean="0"/>
              <a:t>-</a:t>
            </a:r>
            <a:r>
              <a:rPr lang="ru-RU" sz="2000" dirty="0" smtClean="0">
                <a:hlinkClick r:id="rId3"/>
              </a:rPr>
              <a:t>http://www.tvoyrebenok.ru/origami.shtml</a:t>
            </a:r>
            <a:endParaRPr lang="ru-RU" sz="2000" dirty="0" smtClean="0"/>
          </a:p>
          <a:p>
            <a:pPr lvl="0"/>
            <a:r>
              <a:rPr lang="ru-RU" sz="2000" dirty="0" smtClean="0">
                <a:hlinkClick r:id="rId4"/>
              </a:rPr>
              <a:t>http://origami-</a:t>
            </a:r>
            <a:endParaRPr lang="ru-RU" sz="2000" dirty="0" smtClean="0"/>
          </a:p>
          <a:p>
            <a:r>
              <a:rPr lang="en-US" sz="2000" dirty="0" smtClean="0"/>
              <a:t>paper.ru/origami/</a:t>
            </a:r>
            <a:r>
              <a:rPr lang="en-US" sz="2000" dirty="0" err="1" smtClean="0"/>
              <a:t>russian</a:t>
            </a:r>
            <a:r>
              <a:rPr lang="en-US" sz="2000" dirty="0" smtClean="0"/>
              <a:t>/</a:t>
            </a:r>
            <a:r>
              <a:rPr lang="en-US" sz="2000" dirty="0" err="1" smtClean="0"/>
              <a:t>shemy_origami</a:t>
            </a:r>
            <a:r>
              <a:rPr lang="en-US" sz="2000" dirty="0" smtClean="0"/>
              <a:t>/bumazhnyi_zoopark_ezhik.html</a:t>
            </a:r>
            <a:endParaRPr lang="ru-RU" sz="2000" dirty="0" smtClean="0"/>
          </a:p>
          <a:p>
            <a:pPr lvl="0"/>
            <a:r>
              <a:rPr lang="ru-RU" sz="2000" dirty="0" smtClean="0">
                <a:hlinkClick r:id="rId5"/>
              </a:rPr>
              <a:t>http://ilib.mccme.ru/pdf/kukin.pdf</a:t>
            </a:r>
            <a:r>
              <a:rPr lang="ru-RU" sz="2000" dirty="0" smtClean="0"/>
              <a:t> – Задачи на разрезание. М.А.Екимова, Г.П.Кукин. Серия «секреты преподавания математики».</a:t>
            </a:r>
          </a:p>
          <a:p>
            <a:r>
              <a:rPr lang="ru-RU" sz="2000" dirty="0" smtClean="0"/>
              <a:t>-</a:t>
            </a:r>
            <a:r>
              <a:rPr lang="ru-RU" sz="2000" dirty="0" smtClean="0">
                <a:hlinkClick r:id="rId6"/>
              </a:rPr>
              <a:t>http://geometry2006.narod.ru/Lessons/Lessons.htm</a:t>
            </a:r>
            <a:r>
              <a:rPr lang="ru-RU" sz="2000" dirty="0" smtClean="0"/>
              <a:t>	–	Наглядная	геометрия. И.М.Смирнова, В.А.Смирнов. Учебно-методический комплект по геометрии.</a:t>
            </a:r>
          </a:p>
          <a:p>
            <a:pPr algn="ctr"/>
            <a:endParaRPr lang="ru-RU" sz="1600" b="1" i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2796611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46038"/>
            <a:ext cx="9144000" cy="6904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2051720" y="836712"/>
            <a:ext cx="6663684" cy="51706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Основная задача обучения математике в школе - обеспечить прочное и сознательное овладение учащимися системой математических знаний и умений, необходимых в повседневной жизни и трудовой деятельности каждому члену современного общества. Для активизации познавательной деятельности учащихся и поддержания интереса к математике вводится</a:t>
            </a:r>
          </a:p>
          <a:p>
            <a:r>
              <a:rPr lang="ru-RU" sz="2400" u="sng" dirty="0" smtClean="0">
                <a:latin typeface="Times New Roman" pitchFamily="18" charset="0"/>
                <a:cs typeface="Times New Roman" pitchFamily="18" charset="0"/>
              </a:rPr>
              <a:t>«Геометрия вокруг нас»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способствующий развитию математического мышления, а также эстетическому воспитанию ученика, пониманию красоты и изящества математических рассуждений, восприятию геометрических форм.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0287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419872" y="260648"/>
            <a:ext cx="2955104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i="1" cap="none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Актуальность</a:t>
            </a:r>
            <a:endParaRPr lang="ru-RU" sz="3200" b="1" i="1" cap="none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2796611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904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642910" y="714614"/>
            <a:ext cx="8143932" cy="550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sz="3200" b="1" u="heavy" dirty="0" smtClean="0">
                <a:solidFill>
                  <a:srgbClr val="FF0000"/>
                </a:solidFill>
              </a:rPr>
              <a:t>Цель и задачи программы</a:t>
            </a:r>
            <a:endParaRPr lang="ru-RU" sz="3200" b="1" u="sng" dirty="0" smtClean="0">
              <a:solidFill>
                <a:srgbClr val="FF0000"/>
              </a:solidFill>
            </a:endParaRPr>
          </a:p>
          <a:p>
            <a:r>
              <a:rPr lang="ru-RU" sz="2000" b="1" i="1" dirty="0" smtClean="0">
                <a:solidFill>
                  <a:srgbClr val="FF0000"/>
                </a:solidFill>
              </a:rPr>
              <a:t>Цель программы</a:t>
            </a:r>
            <a:r>
              <a:rPr lang="ru-RU" sz="2000" b="1" i="1" dirty="0" smtClean="0"/>
              <a:t>: </a:t>
            </a:r>
            <a:r>
              <a:rPr lang="ru-RU" sz="2000" dirty="0" smtClean="0"/>
              <a:t>дать представление о геометрических фигурах, развивать интуицию и умение </a:t>
            </a:r>
            <a:r>
              <a:rPr lang="ru-RU" sz="2000" dirty="0" err="1" smtClean="0"/>
              <a:t>креативно</a:t>
            </a:r>
            <a:r>
              <a:rPr lang="ru-RU" sz="2000" dirty="0" smtClean="0"/>
              <a:t> мыслить, формировать представления о прикладных возможностях математики, ее месте в общечеловеческой культуре, а также о практической значимости геометрических знаний.</a:t>
            </a:r>
          </a:p>
          <a:p>
            <a:r>
              <a:rPr lang="ru-RU" sz="20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Задачи:</a:t>
            </a:r>
          </a:p>
          <a:p>
            <a:pPr lvl="1"/>
            <a:r>
              <a:rPr lang="ru-RU" sz="2000" dirty="0" smtClean="0"/>
              <a:t>дать учащимся, проявляющим повышенный интерес к математике, возможность углубленного изучения курса геометрии путем рассмотрения задач, требующих нестандартного подхода к их решению;</a:t>
            </a:r>
          </a:p>
          <a:p>
            <a:pPr lvl="1"/>
            <a:r>
              <a:rPr lang="ru-RU" sz="2000" dirty="0" smtClean="0"/>
              <a:t>формировать у учащихся интерес   к   предмету,   развивать логическое мышление, интуицию, творческие способности;</a:t>
            </a:r>
          </a:p>
          <a:p>
            <a:pPr lvl="1"/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развивать инициативу, настойчивость и сообразительность, прививать навыки строгости суждений и математического вкуса;</a:t>
            </a:r>
          </a:p>
          <a:p>
            <a:r>
              <a:rPr lang="ru-RU" sz="2000" dirty="0" smtClean="0"/>
              <a:t>привить навыки практического применения приобретенных знаний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2796611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46038"/>
            <a:ext cx="9144000" cy="6904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043608" y="548680"/>
            <a:ext cx="7056784" cy="48936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Планируемые результаты:</a:t>
            </a:r>
            <a:endParaRPr lang="ru-RU" sz="3200" b="1" u="sng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1">
              <a:buFont typeface="Arial" pitchFamily="34" charset="0"/>
              <a:buChar char="•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отработать приемы применения знаний о свойствах четырехугольников при решении практических задач;</a:t>
            </a:r>
          </a:p>
          <a:p>
            <a:pPr lvl="1">
              <a:buFont typeface="Arial" pitchFamily="34" charset="0"/>
              <a:buChar char="•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научиться применять формулы площадей;</a:t>
            </a:r>
          </a:p>
          <a:p>
            <a:pPr lvl="1">
              <a:buFont typeface="Arial" pitchFamily="34" charset="0"/>
              <a:buChar char="•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выработать умение применять теорему Пифагора при решении задач повышенной сложности;</a:t>
            </a:r>
          </a:p>
          <a:p>
            <a:pPr lvl="1">
              <a:buFont typeface="Arial" pitchFamily="34" charset="0"/>
              <a:buChar char="•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научиться решать задачи с ограничениями</a:t>
            </a:r>
            <a:r>
              <a:rPr lang="ru-RU" dirty="0" smtClean="0"/>
              <a:t>.</a:t>
            </a:r>
            <a:endParaRPr lang="ru-RU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2796611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904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1547664" y="307778"/>
            <a:ext cx="7167740" cy="61863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sz="3200" b="1" u="heavy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Форма организации учебных занятий.</a:t>
            </a:r>
            <a:endParaRPr lang="ru-RU" sz="3200" b="1" u="sng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 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Основной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формой работы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курса считается решение задач.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Кроме этого предусмотрены: небольшое сообщение ученика по какому-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нибудь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вопросу; математические фокусы, доклады на математические и историко-математические темы; моделирование; самостоятельное состав-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ление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задач; чтение отрывков, связанных с математикой, из художественных произведений, графические иллюстрации задач; составление рисунков к докладам; выпуск математической газеты; организация и проведение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ма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тематических праздников.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2796611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46038"/>
            <a:ext cx="9144000" cy="6904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1331640" y="548680"/>
            <a:ext cx="7098012" cy="286232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i="1" dirty="0" smtClean="0">
                <a:solidFill>
                  <a:srgbClr val="FF0000"/>
                </a:solidFill>
              </a:rPr>
              <a:t>Методы и приемы обучения.</a:t>
            </a:r>
          </a:p>
          <a:p>
            <a:pPr algn="ctr"/>
            <a:endParaRPr lang="ru-RU" sz="3600" b="1" i="1" dirty="0" smtClean="0">
              <a:solidFill>
                <a:srgbClr val="FF0000"/>
              </a:solidFill>
            </a:endParaRPr>
          </a:p>
          <a:p>
            <a:pPr lvl="1">
              <a:buFont typeface="Arial" pitchFamily="34" charset="0"/>
              <a:buChar char="•"/>
            </a:pPr>
            <a:r>
              <a:rPr lang="ru-RU" sz="3600" dirty="0" smtClean="0"/>
              <a:t>Семинары-практикумы.</a:t>
            </a:r>
          </a:p>
          <a:p>
            <a:pPr lvl="1">
              <a:buFont typeface="Arial" pitchFamily="34" charset="0"/>
              <a:buChar char="•"/>
            </a:pPr>
            <a:r>
              <a:rPr lang="ru-RU" sz="3600" dirty="0" smtClean="0"/>
              <a:t>Дидактические игры.</a:t>
            </a:r>
          </a:p>
          <a:p>
            <a:pPr lvl="1">
              <a:buFont typeface="Arial" pitchFamily="34" charset="0"/>
              <a:buChar char="•"/>
            </a:pPr>
            <a:r>
              <a:rPr lang="ru-RU" sz="3600" dirty="0" smtClean="0"/>
              <a:t>Тесты.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2796611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904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>
            <a:off x="2483768" y="1268760"/>
            <a:ext cx="5108386" cy="95410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Выпуск математической газеты</a:t>
            </a:r>
            <a:r>
              <a:rPr lang="ru-RU" sz="16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«</a:t>
            </a:r>
            <a:endParaRPr lang="ru-RU" sz="14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>
              <a:buFont typeface="Arial" pitchFamily="34" charset="0"/>
              <a:buChar char="•"/>
            </a:pPr>
            <a:endParaRPr lang="ru-RU" sz="1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763688" y="116632"/>
            <a:ext cx="560153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i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Работа с детьми</a:t>
            </a:r>
            <a:endParaRPr lang="ru-RU" sz="5400" b="1" i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979712" y="908720"/>
            <a:ext cx="18473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sz="2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" name="Рисунок 11" descr="20230119_15195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57158" y="2214554"/>
            <a:ext cx="2539986" cy="142874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6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6" name="Рисунок 15" descr="20230125_114847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571868" y="2214554"/>
            <a:ext cx="2666986" cy="150018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6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7" name="Рисунок 16" descr="20230124_144059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928926" y="4143380"/>
            <a:ext cx="2921021" cy="164307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6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8" name="Рисунок 17" descr="20230125_114851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822284" y="2357430"/>
            <a:ext cx="1607355" cy="285752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6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2796611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904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2843808" y="548680"/>
            <a:ext cx="3585580" cy="17081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16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«Выполнение фигур»</a:t>
            </a:r>
          </a:p>
          <a:p>
            <a:pPr algn="ctr">
              <a:lnSpc>
                <a:spcPct val="150000"/>
              </a:lnSpc>
            </a:pP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571604" y="0"/>
            <a:ext cx="644202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Развитие представлений о форме</a:t>
            </a:r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endParaRPr lang="ru-RU" sz="2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Рисунок 7" descr="20230119_15311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428728" y="1428736"/>
            <a:ext cx="1486790" cy="264318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6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" name="Рисунок 8" descr="20230119_153304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714876" y="1571612"/>
            <a:ext cx="3047990" cy="171449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6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" name="Рисунок 9" descr="20230119_151911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500430" y="4286256"/>
            <a:ext cx="3428992" cy="192880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6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2796611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904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>
            <a:off x="755576" y="188640"/>
            <a:ext cx="759633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Готовый результат</a:t>
            </a:r>
            <a:endParaRPr lang="ru-RU" sz="3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Рисунок 9" descr="20230124_144059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0034" y="1643050"/>
            <a:ext cx="2793987" cy="157161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6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1" name="Рисунок 10" descr="20230126_141725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16200000">
            <a:off x="5695165" y="877075"/>
            <a:ext cx="1785950" cy="317502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6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2" name="Рисунок 11" descr="20230126_141732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 rot="16200000">
            <a:off x="3917890" y="3797358"/>
            <a:ext cx="1808261" cy="321468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6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215</TotalTime>
  <Words>361</Words>
  <Application>Microsoft Office PowerPoint</Application>
  <PresentationFormat>Экран (4:3)</PresentationFormat>
  <Paragraphs>48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артем</dc:creator>
  <cp:lastModifiedBy>Алёна</cp:lastModifiedBy>
  <cp:revision>26</cp:revision>
  <dcterms:created xsi:type="dcterms:W3CDTF">2016-06-05T05:20:28Z</dcterms:created>
  <dcterms:modified xsi:type="dcterms:W3CDTF">2023-01-28T05:43:08Z</dcterms:modified>
</cp:coreProperties>
</file>